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18/11/2010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185664"/>
          </a:xfrm>
        </p:spPr>
        <p:txBody>
          <a:bodyPr>
            <a:normAutofit lnSpcReduction="10000"/>
          </a:bodyPr>
          <a:lstStyle/>
          <a:p>
            <a:r>
              <a:rPr lang="pt-BR" sz="36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Síntese Geral do GT </a:t>
            </a:r>
            <a:r>
              <a:rPr lang="pt-BR" sz="36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MultidisciplinaR</a:t>
            </a:r>
            <a:endParaRPr lang="en-US" sz="3600" dirty="0" smtClean="0">
              <a:solidFill>
                <a:srgbClr val="00206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VI Fórum Nacional de Mestrados Profissionais/Salvador-Ba.</a:t>
            </a:r>
            <a:endParaRPr lang="en-US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55576" y="5661248"/>
            <a:ext cx="7772400" cy="528464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18/11/2010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83568" y="4556720"/>
            <a:ext cx="7772400" cy="528464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Coordenação:</a:t>
            </a:r>
            <a:r>
              <a:rPr kumimoji="0" lang="pt-BR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Luiza  Alonso/UCB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758952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Aspectos destacados coletivamente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Autofit/>
          </a:bodyPr>
          <a:lstStyle/>
          <a:p>
            <a:endParaRPr lang="pt-BR" sz="1200" dirty="0" smtClean="0"/>
          </a:p>
          <a:p>
            <a:r>
              <a:rPr lang="pt-BR" sz="2800" b="1" dirty="0" smtClean="0">
                <a:solidFill>
                  <a:srgbClr val="002060"/>
                </a:solidFill>
              </a:rPr>
              <a:t>O </a:t>
            </a:r>
            <a:r>
              <a:rPr lang="pt-BR" sz="2800" b="1" dirty="0" smtClean="0">
                <a:solidFill>
                  <a:srgbClr val="002060"/>
                </a:solidFill>
              </a:rPr>
              <a:t>grupo da área multidisciplinar, após várias discussões, </a:t>
            </a:r>
            <a:r>
              <a:rPr lang="pt-BR" sz="2800" b="1" dirty="0" smtClean="0">
                <a:solidFill>
                  <a:srgbClr val="002060"/>
                </a:solidFill>
              </a:rPr>
              <a:t>propõe novos pesos </a:t>
            </a:r>
            <a:r>
              <a:rPr lang="pt-BR" sz="2800" b="1" dirty="0" smtClean="0">
                <a:solidFill>
                  <a:srgbClr val="002060"/>
                </a:solidFill>
              </a:rPr>
              <a:t>para a ficha de avaliação. </a:t>
            </a:r>
            <a:endParaRPr lang="pt-BR" sz="28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pt-BR" sz="1400" dirty="0" smtClean="0">
              <a:solidFill>
                <a:srgbClr val="002060"/>
              </a:solidFill>
            </a:endParaRPr>
          </a:p>
          <a:p>
            <a:pPr lvl="1"/>
            <a:r>
              <a:rPr lang="pt-BR" sz="2800" dirty="0" smtClean="0">
                <a:solidFill>
                  <a:srgbClr val="002060"/>
                </a:solidFill>
              </a:rPr>
              <a:t>Deve-se </a:t>
            </a:r>
            <a:r>
              <a:rPr lang="pt-BR" sz="2800" dirty="0" smtClean="0">
                <a:solidFill>
                  <a:srgbClr val="002060"/>
                </a:solidFill>
              </a:rPr>
              <a:t>considerar que o grupo, senão de forma unânime, mas por grande maioria concorda que o peso do item 5, inserção </a:t>
            </a:r>
            <a:r>
              <a:rPr lang="pt-BR" sz="2800" dirty="0" smtClean="0">
                <a:solidFill>
                  <a:srgbClr val="002060"/>
                </a:solidFill>
              </a:rPr>
              <a:t>social, </a:t>
            </a:r>
            <a:r>
              <a:rPr lang="pt-BR" sz="2800" dirty="0" smtClean="0">
                <a:solidFill>
                  <a:srgbClr val="002060"/>
                </a:solidFill>
              </a:rPr>
              <a:t>deve ser aumentado com a diminuição proporcional do peso atribuído à produção bibliográfica, valorizando-se a produção técnica também.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sz="700" b="1" dirty="0" smtClean="0">
              <a:solidFill>
                <a:srgbClr val="002060"/>
              </a:solidFill>
            </a:endParaRPr>
          </a:p>
          <a:p>
            <a:r>
              <a:rPr lang="pt-BR" sz="3000" b="1" dirty="0" smtClean="0">
                <a:solidFill>
                  <a:srgbClr val="002060"/>
                </a:solidFill>
              </a:rPr>
              <a:t>Sobre </a:t>
            </a:r>
            <a:r>
              <a:rPr lang="pt-BR" sz="3000" b="1" dirty="0" smtClean="0">
                <a:solidFill>
                  <a:srgbClr val="002060"/>
                </a:solidFill>
              </a:rPr>
              <a:t>o item inserção social, o grupo ressaltou a importância de critérios claros para a sua mensuração (ou pelo menos para a sua identificação). </a:t>
            </a:r>
            <a:endParaRPr lang="pt-BR" sz="3000" b="1" dirty="0" smtClean="0">
              <a:solidFill>
                <a:srgbClr val="002060"/>
              </a:solidFill>
            </a:endParaRPr>
          </a:p>
          <a:p>
            <a:pPr lvl="1"/>
            <a:endParaRPr lang="pt-BR" sz="1050" dirty="0" smtClean="0">
              <a:solidFill>
                <a:srgbClr val="002060"/>
              </a:solidFill>
            </a:endParaRPr>
          </a:p>
          <a:p>
            <a:pPr lvl="1"/>
            <a:r>
              <a:rPr lang="pt-BR" sz="2800" dirty="0" smtClean="0">
                <a:solidFill>
                  <a:srgbClr val="002060"/>
                </a:solidFill>
              </a:rPr>
              <a:t>Por </a:t>
            </a:r>
            <a:r>
              <a:rPr lang="pt-BR" sz="2800" dirty="0" smtClean="0">
                <a:solidFill>
                  <a:srgbClr val="002060"/>
                </a:solidFill>
              </a:rPr>
              <a:t>exemplo, alguns parâmetros possíveis seriam: número de projetos, número de convênios e de pessoas envolvidas, testemunhos documentados, prêmios recebidos, participação em grupos de trabalho em organizações públicas, privadas e do terceiro setor, etc.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Aspectos destacados coletivamente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816" y="-35236"/>
            <a:ext cx="7467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Proposição de novos pesos para a ficha de avaliação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179510" y="1628801"/>
          <a:ext cx="8784978" cy="48441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00202"/>
                <a:gridCol w="1368152"/>
                <a:gridCol w="1152128"/>
                <a:gridCol w="1008112"/>
                <a:gridCol w="1296144"/>
                <a:gridCol w="1224136"/>
                <a:gridCol w="936104"/>
              </a:tblGrid>
              <a:tr h="864095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Quesitos/</a:t>
                      </a:r>
                    </a:p>
                    <a:p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Câmara </a:t>
                      </a:r>
                      <a:r>
                        <a:rPr lang="pt-BR" sz="1600" dirty="0" smtClean="0">
                          <a:latin typeface="Arial" pitchFamily="34" charset="0"/>
                          <a:cs typeface="Arial" pitchFamily="34" charset="0"/>
                        </a:rPr>
                        <a:t>Técnica</a:t>
                      </a:r>
                      <a:endParaRPr lang="en-US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" pitchFamily="34" charset="0"/>
                          <a:cs typeface="Arial" pitchFamily="34" charset="0"/>
                        </a:rPr>
                        <a:t>Humanidades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" pitchFamily="34" charset="0"/>
                          <a:cs typeface="Arial" pitchFamily="34" charset="0"/>
                        </a:rPr>
                        <a:t>Saúde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" pitchFamily="34" charset="0"/>
                          <a:cs typeface="Arial" pitchFamily="34" charset="0"/>
                        </a:rPr>
                        <a:t>Meio Ambiente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" pitchFamily="34" charset="0"/>
                          <a:cs typeface="Arial" pitchFamily="34" charset="0"/>
                        </a:rPr>
                        <a:t>Engenharias e Tecnologia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Arial" pitchFamily="34" charset="0"/>
                          <a:cs typeface="Arial" pitchFamily="34" charset="0"/>
                        </a:rPr>
                        <a:t>Ensino de Ciências e Matemática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“média”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10627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Proposta do Programa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---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---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---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---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C00000"/>
                          </a:solidFill>
                        </a:rPr>
                        <a:t>---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411712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Corpo Docente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C00000"/>
                          </a:solidFill>
                        </a:rPr>
                        <a:t>20%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669490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Corpo Discente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C00000"/>
                          </a:solidFill>
                        </a:rPr>
                        <a:t>25%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1319735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Produção</a:t>
                      </a:r>
                      <a:r>
                        <a:rPr lang="pt-BR" b="1" baseline="0" dirty="0" smtClean="0">
                          <a:latin typeface="Arial" pitchFamily="34" charset="0"/>
                          <a:cs typeface="Arial" pitchFamily="34" charset="0"/>
                        </a:rPr>
                        <a:t> intelectual e profissional destacada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C00000"/>
                          </a:solidFill>
                        </a:rPr>
                        <a:t>30%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411712"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Arial" pitchFamily="34" charset="0"/>
                          <a:cs typeface="Arial" pitchFamily="34" charset="0"/>
                        </a:rPr>
                        <a:t>Inserção social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solidFill>
                            <a:srgbClr val="C00000"/>
                          </a:solidFill>
                        </a:rPr>
                        <a:t>25%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quesito de </a:t>
            </a:r>
            <a:r>
              <a:rPr lang="pt-BR" dirty="0" smtClean="0"/>
              <a:t>produção </a:t>
            </a:r>
            <a:r>
              <a:rPr lang="pt-BR" dirty="0" smtClean="0"/>
              <a:t>profissional destacada </a:t>
            </a:r>
            <a:r>
              <a:rPr lang="pt-BR" dirty="0" smtClean="0"/>
              <a:t>deve ser objeto de discussão em cada área, com a participação </a:t>
            </a:r>
            <a:r>
              <a:rPr lang="pt-BR" dirty="0" smtClean="0"/>
              <a:t>direta dos mestrados </a:t>
            </a:r>
            <a:r>
              <a:rPr lang="pt-BR" dirty="0" smtClean="0"/>
              <a:t>profissionais </a:t>
            </a:r>
            <a:r>
              <a:rPr lang="pt-BR" dirty="0" smtClean="0"/>
              <a:t>da respectiva área, de </a:t>
            </a:r>
            <a:r>
              <a:rPr lang="pt-BR" dirty="0" smtClean="0"/>
              <a:t>modo que seja construído um entendimento do que seja a produção técnica em cada área e as formas de validação dessa produção técnica. </a:t>
            </a:r>
            <a:endParaRPr lang="pt-BR" dirty="0" smtClean="0"/>
          </a:p>
          <a:p>
            <a:endParaRPr lang="pt-BR" sz="1600" dirty="0" smtClean="0"/>
          </a:p>
          <a:p>
            <a:r>
              <a:rPr lang="pt-BR" dirty="0" smtClean="0"/>
              <a:t>Participação </a:t>
            </a:r>
            <a:r>
              <a:rPr lang="pt-BR" dirty="0" smtClean="0"/>
              <a:t>de representantes dos Mestrados Profissionais na discussão e elaboração do </a:t>
            </a:r>
            <a:r>
              <a:rPr lang="pt-BR" dirty="0" err="1" smtClean="0"/>
              <a:t>Qualis</a:t>
            </a:r>
            <a:r>
              <a:rPr lang="pt-BR" dirty="0" smtClean="0"/>
              <a:t> </a:t>
            </a:r>
            <a:r>
              <a:rPr lang="pt-BR" dirty="0" smtClean="0"/>
              <a:t>para produção técnica</a:t>
            </a:r>
            <a:r>
              <a:rPr lang="pt-BR" dirty="0" smtClean="0"/>
              <a:t>, patentes e outras produções </a:t>
            </a:r>
            <a:r>
              <a:rPr lang="pt-BR" dirty="0" smtClean="0"/>
              <a:t>consideradas relevantes.</a:t>
            </a:r>
            <a:endParaRPr lang="en-US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Aspectos destacados coletivamente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01752" y="2097360"/>
            <a:ext cx="8503920" cy="45720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Outro </a:t>
            </a:r>
            <a:r>
              <a:rPr lang="pt-BR" sz="3200" dirty="0" smtClean="0"/>
              <a:t>ponto foi a questão da escala usada para os Mestrados Profissionais que em principio não tem condições de chegar ao nível máximo da escala em uso. Considerar que para a maioria dos MP a escala alcança no máximo 4</a:t>
            </a:r>
            <a:r>
              <a:rPr lang="pt-BR" sz="3200" dirty="0" smtClean="0"/>
              <a:t>.</a:t>
            </a:r>
            <a:endParaRPr lang="en-US" sz="3200" dirty="0" smtClean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01752" y="112488"/>
            <a:ext cx="8534400" cy="758952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Aspectos destacados coletivamente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Financiamento </a:t>
            </a:r>
            <a:r>
              <a:rPr lang="pt-BR" sz="3200" dirty="0" smtClean="0"/>
              <a:t>dos </a:t>
            </a:r>
            <a:r>
              <a:rPr lang="pt-BR" sz="3200" dirty="0" smtClean="0"/>
              <a:t>MP </a:t>
            </a:r>
            <a:r>
              <a:rPr lang="pt-BR" sz="3200" dirty="0" smtClean="0"/>
              <a:t>(bolsas e PROAP</a:t>
            </a:r>
            <a:r>
              <a:rPr lang="pt-BR" sz="3200" dirty="0" smtClean="0"/>
              <a:t>);</a:t>
            </a:r>
          </a:p>
          <a:p>
            <a:r>
              <a:rPr lang="pt-BR" sz="3200" dirty="0" smtClean="0"/>
              <a:t>A </a:t>
            </a:r>
            <a:r>
              <a:rPr lang="pt-BR" sz="3200" dirty="0" smtClean="0"/>
              <a:t>composição dos comitês de avaliação (critérios de indicação dos membros, tempo de participação, eleição dos membros para os comitês</a:t>
            </a:r>
            <a:r>
              <a:rPr lang="pt-BR" sz="3200" dirty="0" smtClean="0"/>
              <a:t>);</a:t>
            </a:r>
          </a:p>
          <a:p>
            <a:r>
              <a:rPr lang="pt-BR" sz="3200" dirty="0" smtClean="0"/>
              <a:t>Maior </a:t>
            </a:r>
            <a:r>
              <a:rPr lang="pt-BR" sz="3200" dirty="0" smtClean="0"/>
              <a:t>visibilidade dos critérios utilizados no processo de avaliação com maior aderência dos mestrados profissionais. </a:t>
            </a:r>
            <a:endParaRPr lang="en-US" sz="32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758952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Aspectos destacados coletivamente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134</TotalTime>
  <Words>428</Words>
  <Application>Microsoft Office PowerPoint</Application>
  <PresentationFormat>Apresentação na tela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Cívico</vt:lpstr>
      <vt:lpstr>VI Fórum Nacional de Mestrados Profissionais/Salvador-Ba.</vt:lpstr>
      <vt:lpstr>Aspectos destacados coletivamente</vt:lpstr>
      <vt:lpstr>Aspectos destacados coletivamente</vt:lpstr>
      <vt:lpstr>Proposição de novos pesos para a ficha de avaliação</vt:lpstr>
      <vt:lpstr>Aspectos destacados coletivamente</vt:lpstr>
      <vt:lpstr>Aspectos destacados coletivamente</vt:lpstr>
      <vt:lpstr>Aspectos destacados coletivamente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Fórum Nacional de Mestrados Profissionais/Salvador-Ba.</dc:title>
  <dc:creator>Maribel</dc:creator>
  <cp:lastModifiedBy>Owner</cp:lastModifiedBy>
  <cp:revision>25</cp:revision>
  <dcterms:created xsi:type="dcterms:W3CDTF">2010-11-18T17:34:05Z</dcterms:created>
  <dcterms:modified xsi:type="dcterms:W3CDTF">2010-11-18T19:54:56Z</dcterms:modified>
</cp:coreProperties>
</file>